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8229600" cx="14630400"/>
  <p:notesSz cx="8229600" cy="14630400"/>
  <p:embeddedFontLst>
    <p:embeddedFont>
      <p:font typeface="Raleway"/>
      <p:regular r:id="rId16"/>
      <p:bold r:id="rId17"/>
      <p:italic r:id="rId18"/>
      <p:boldItalic r:id="rId19"/>
    </p:embeddedFon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592">
          <p15:clr>
            <a:srgbClr val="000000"/>
          </p15:clr>
        </p15:guide>
        <p15:guide id="2" pos="4608">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592" orient="horz"/>
        <p:guide pos="460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notesMaster" Target="notesMasters/notesMaster1.xml"/><Relationship Id="rId19" Type="http://schemas.openxmlformats.org/officeDocument/2006/relationships/font" Target="fonts/Raleway-boldItalic.fntdata"/><Relationship Id="rId6" Type="http://schemas.openxmlformats.org/officeDocument/2006/relationships/slide" Target="slides/slide1.xml"/><Relationship Id="rId18"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 name="Shape 7"/>
        <p:cNvGrpSpPr/>
        <p:nvPr/>
      </p:nvGrpSpPr>
      <p:grpSpPr>
        <a:xfrm>
          <a:off x="0" y="0"/>
          <a:ext cx="0" cy="0"/>
          <a:chOff x="0" y="0"/>
          <a:chExt cx="0" cy="0"/>
        </a:xfrm>
      </p:grpSpPr>
      <p:sp>
        <p:nvSpPr>
          <p:cNvPr id="8" name="Google Shape;8;p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 name="Google Shape;9;p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0" name="Google Shape;10;p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800" u="none" cap="none" strike="noStrike">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5" name="Google Shape;135;p1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36" name="Google Shape;136;p1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 name="Shape 17"/>
        <p:cNvGrpSpPr/>
        <p:nvPr/>
      </p:nvGrpSpPr>
      <p:grpSpPr>
        <a:xfrm>
          <a:off x="0" y="0"/>
          <a:ext cx="0" cy="0"/>
          <a:chOff x="0" y="0"/>
          <a:chExt cx="0" cy="0"/>
        </a:xfrm>
      </p:grpSpPr>
      <p:sp>
        <p:nvSpPr>
          <p:cNvPr id="18" name="Google Shape;18;p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 name="Google Shape;19;p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0" name="Google Shape;20;p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p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 name="Google Shape;31;p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2" name="Google Shape;32;p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p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9" name="Google Shape;49;p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50" name="Google Shape;50;p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9" name="Google Shape;59;p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60" name="Google Shape;60;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2" name="Google Shape;72;p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73" name="Google Shape;73;p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7: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8" name="Google Shape;98;p7: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99" name="Google Shape;99;p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2" name="Google Shape;112;p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13" name="Google Shape;113;p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9: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3" name="Google Shape;123;p9: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24" name="Google Shape;124;p9: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6" name="Shape 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 name="Shape 11"/>
        <p:cNvGrpSpPr/>
        <p:nvPr/>
      </p:nvGrpSpPr>
      <p:grpSpPr>
        <a:xfrm>
          <a:off x="0" y="0"/>
          <a:ext cx="0" cy="0"/>
          <a:chOff x="0" y="0"/>
          <a:chExt cx="0" cy="0"/>
        </a:xfrm>
      </p:grpSpPr>
      <p:sp>
        <p:nvSpPr>
          <p:cNvPr id="12" name="Google Shape;12;p3"/>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3"/>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4" name="Google Shape;14;p3"/>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15" name="Google Shape;15;p3"/>
          <p:cNvSpPr/>
          <p:nvPr/>
        </p:nvSpPr>
        <p:spPr>
          <a:xfrm>
            <a:off x="0" y="0"/>
            <a:ext cx="14630400" cy="8229600"/>
          </a:xfrm>
          <a:prstGeom prst="rect">
            <a:avLst/>
          </a:prstGeom>
          <a:solidFill>
            <a:srgbClr val="FFFFFF">
              <a:alpha val="84705"/>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2037993" y="2865001"/>
            <a:ext cx="6665952" cy="2499598"/>
          </a:xfrm>
          <a:prstGeom prst="rect">
            <a:avLst/>
          </a:prstGeom>
          <a:noFill/>
          <a:ln>
            <a:noFill/>
          </a:ln>
        </p:spPr>
        <p:txBody>
          <a:bodyPr anchorCtr="0" anchor="t" bIns="45700" lIns="91425" spcFirstLastPara="1" rIns="91425" wrap="square" tIns="45700">
            <a:noAutofit/>
          </a:bodyPr>
          <a:lstStyle/>
          <a:p>
            <a:pPr indent="0" lvl="0" marL="0" marR="0" rtl="0" algn="l">
              <a:lnSpc>
                <a:spcPct val="124995"/>
              </a:lnSpc>
              <a:spcBef>
                <a:spcPts val="0"/>
              </a:spcBef>
              <a:spcAft>
                <a:spcPts val="0"/>
              </a:spcAft>
              <a:buClr>
                <a:srgbClr val="1B1B27"/>
              </a:buClr>
              <a:buSzPts val="5249"/>
              <a:buFont typeface="Raleway"/>
              <a:buNone/>
            </a:pPr>
            <a:r>
              <a:rPr b="1" lang="en-US" sz="5249">
                <a:solidFill>
                  <a:srgbClr val="1B1B27"/>
                </a:solidFill>
                <a:latin typeface="Raleway"/>
                <a:ea typeface="Raleway"/>
                <a:cs typeface="Raleway"/>
                <a:sym typeface="Raleway"/>
              </a:rPr>
              <a:t>ABDU RAHMAN P S</a:t>
            </a:r>
            <a:br>
              <a:rPr b="0" i="0" lang="en-US" sz="5249" u="none" cap="none" strike="noStrike">
                <a:solidFill>
                  <a:srgbClr val="1B1B27"/>
                </a:solidFill>
                <a:latin typeface="Raleway"/>
                <a:ea typeface="Raleway"/>
                <a:cs typeface="Raleway"/>
                <a:sym typeface="Raleway"/>
              </a:rPr>
            </a:br>
            <a:r>
              <a:rPr b="0" i="0" lang="en-US" sz="5249" u="none" cap="none" strike="noStrike">
                <a:solidFill>
                  <a:srgbClr val="1B1B27"/>
                </a:solidFill>
                <a:latin typeface="Raleway"/>
                <a:ea typeface="Raleway"/>
                <a:cs typeface="Raleway"/>
                <a:sym typeface="Raleway"/>
              </a:rPr>
              <a:t>Final Project </a:t>
            </a:r>
            <a:br>
              <a:rPr b="0" i="0" lang="en-US" sz="5249" u="none" cap="none" strike="noStrike">
                <a:solidFill>
                  <a:srgbClr val="1B1B27"/>
                </a:solidFill>
                <a:latin typeface="Raleway"/>
                <a:ea typeface="Raleway"/>
                <a:cs typeface="Raleway"/>
                <a:sym typeface="Raleway"/>
              </a:rPr>
            </a:br>
            <a:endParaRPr b="0" i="0" sz="5249" u="none" cap="none" strike="noStrik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2"/>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2"/>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2"/>
          <p:cNvSpPr/>
          <p:nvPr/>
        </p:nvSpPr>
        <p:spPr>
          <a:xfrm>
            <a:off x="2037993" y="1614726"/>
            <a:ext cx="5554980"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4374"/>
              <a:buFont typeface="Raleway"/>
              <a:buNone/>
            </a:pPr>
            <a:r>
              <a:rPr lang="en-US" sz="4374">
                <a:solidFill>
                  <a:srgbClr val="1B1B27"/>
                </a:solidFill>
                <a:latin typeface="Raleway"/>
                <a:ea typeface="Raleway"/>
                <a:cs typeface="Raleway"/>
                <a:sym typeface="Raleway"/>
              </a:rPr>
              <a:t>RESULTS</a:t>
            </a:r>
            <a:endParaRPr sz="4374">
              <a:solidFill>
                <a:schemeClr val="dk1"/>
              </a:solidFill>
              <a:latin typeface="Calibri"/>
              <a:ea typeface="Calibri"/>
              <a:cs typeface="Calibri"/>
              <a:sym typeface="Calibri"/>
            </a:endParaRPr>
          </a:p>
        </p:txBody>
      </p:sp>
      <p:pic>
        <p:nvPicPr>
          <p:cNvPr descr="preencoded.png" id="141" name="Google Shape;141;p12"/>
          <p:cNvPicPr preferRelativeResize="0"/>
          <p:nvPr/>
        </p:nvPicPr>
        <p:blipFill rotWithShape="1">
          <a:blip r:embed="rId3">
            <a:alphaModFix/>
          </a:blip>
          <a:srcRect b="0" l="0" r="0" t="0"/>
          <a:stretch/>
        </p:blipFill>
        <p:spPr>
          <a:xfrm>
            <a:off x="2037993" y="2753439"/>
            <a:ext cx="3295888" cy="2036921"/>
          </a:xfrm>
          <a:prstGeom prst="rect">
            <a:avLst/>
          </a:prstGeom>
          <a:noFill/>
          <a:ln>
            <a:noFill/>
          </a:ln>
        </p:spPr>
      </p:pic>
      <p:sp>
        <p:nvSpPr>
          <p:cNvPr id="142" name="Google Shape;142;p12"/>
          <p:cNvSpPr/>
          <p:nvPr/>
        </p:nvSpPr>
        <p:spPr>
          <a:xfrm>
            <a:off x="2037993" y="5068014"/>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2187"/>
              <a:buFont typeface="Raleway"/>
              <a:buNone/>
            </a:pPr>
            <a:r>
              <a:rPr lang="en-US" sz="2187">
                <a:solidFill>
                  <a:srgbClr val="3C3939"/>
                </a:solidFill>
                <a:latin typeface="Raleway"/>
                <a:ea typeface="Raleway"/>
                <a:cs typeface="Raleway"/>
                <a:sym typeface="Raleway"/>
              </a:rPr>
              <a:t>Survivors Rescued</a:t>
            </a:r>
            <a:endParaRPr sz="2187">
              <a:solidFill>
                <a:schemeClr val="dk1"/>
              </a:solidFill>
              <a:latin typeface="Calibri"/>
              <a:ea typeface="Calibri"/>
              <a:cs typeface="Calibri"/>
              <a:sym typeface="Calibri"/>
            </a:endParaRPr>
          </a:p>
        </p:txBody>
      </p:sp>
      <p:sp>
        <p:nvSpPr>
          <p:cNvPr id="143" name="Google Shape;143;p12"/>
          <p:cNvSpPr/>
          <p:nvPr/>
        </p:nvSpPr>
        <p:spPr>
          <a:xfrm>
            <a:off x="2037993" y="5548432"/>
            <a:ext cx="3295888"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A historic photo showing survivors being rescued after the Titanic shipwreck.</a:t>
            </a:r>
            <a:endParaRPr sz="1750">
              <a:solidFill>
                <a:schemeClr val="dk1"/>
              </a:solidFill>
              <a:latin typeface="Calibri"/>
              <a:ea typeface="Calibri"/>
              <a:cs typeface="Calibri"/>
              <a:sym typeface="Calibri"/>
            </a:endParaRPr>
          </a:p>
        </p:txBody>
      </p:sp>
      <p:pic>
        <p:nvPicPr>
          <p:cNvPr descr="preencoded.png" id="144" name="Google Shape;144;p12"/>
          <p:cNvPicPr preferRelativeResize="0"/>
          <p:nvPr/>
        </p:nvPicPr>
        <p:blipFill rotWithShape="1">
          <a:blip r:embed="rId4">
            <a:alphaModFix/>
          </a:blip>
          <a:srcRect b="0" l="0" r="0" t="0"/>
          <a:stretch/>
        </p:blipFill>
        <p:spPr>
          <a:xfrm>
            <a:off x="5667137" y="2753439"/>
            <a:ext cx="3296007" cy="2037040"/>
          </a:xfrm>
          <a:prstGeom prst="rect">
            <a:avLst/>
          </a:prstGeom>
          <a:noFill/>
          <a:ln>
            <a:noFill/>
          </a:ln>
        </p:spPr>
      </p:pic>
      <p:sp>
        <p:nvSpPr>
          <p:cNvPr id="145" name="Google Shape;145;p12"/>
          <p:cNvSpPr/>
          <p:nvPr/>
        </p:nvSpPr>
        <p:spPr>
          <a:xfrm>
            <a:off x="5667137" y="5068133"/>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2187"/>
              <a:buFont typeface="Raleway"/>
              <a:buNone/>
            </a:pPr>
            <a:r>
              <a:rPr lang="en-US" sz="2187">
                <a:solidFill>
                  <a:srgbClr val="3C3939"/>
                </a:solidFill>
                <a:latin typeface="Raleway"/>
                <a:ea typeface="Raleway"/>
                <a:cs typeface="Raleway"/>
                <a:sym typeface="Raleway"/>
              </a:rPr>
              <a:t>Titanic Wreckage</a:t>
            </a:r>
            <a:endParaRPr sz="2187">
              <a:solidFill>
                <a:schemeClr val="dk1"/>
              </a:solidFill>
              <a:latin typeface="Calibri"/>
              <a:ea typeface="Calibri"/>
              <a:cs typeface="Calibri"/>
              <a:sym typeface="Calibri"/>
            </a:endParaRPr>
          </a:p>
        </p:txBody>
      </p:sp>
      <p:sp>
        <p:nvSpPr>
          <p:cNvPr id="146" name="Google Shape;146;p12"/>
          <p:cNvSpPr/>
          <p:nvPr/>
        </p:nvSpPr>
        <p:spPr>
          <a:xfrm>
            <a:off x="5667137" y="5548551"/>
            <a:ext cx="3296007"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An eerie yet captivating image of the remains of the Titanic at the bottom of the ocean.</a:t>
            </a:r>
            <a:endParaRPr sz="1750">
              <a:solidFill>
                <a:schemeClr val="dk1"/>
              </a:solidFill>
              <a:latin typeface="Calibri"/>
              <a:ea typeface="Calibri"/>
              <a:cs typeface="Calibri"/>
              <a:sym typeface="Calibri"/>
            </a:endParaRPr>
          </a:p>
        </p:txBody>
      </p:sp>
      <p:pic>
        <p:nvPicPr>
          <p:cNvPr descr="preencoded.png" id="147" name="Google Shape;147;p12"/>
          <p:cNvPicPr preferRelativeResize="0"/>
          <p:nvPr/>
        </p:nvPicPr>
        <p:blipFill rotWithShape="1">
          <a:blip r:embed="rId5">
            <a:alphaModFix/>
          </a:blip>
          <a:srcRect b="0" l="0" r="0" t="0"/>
          <a:stretch/>
        </p:blipFill>
        <p:spPr>
          <a:xfrm>
            <a:off x="9296400" y="2753439"/>
            <a:ext cx="3296007" cy="2037040"/>
          </a:xfrm>
          <a:prstGeom prst="rect">
            <a:avLst/>
          </a:prstGeom>
          <a:noFill/>
          <a:ln>
            <a:noFill/>
          </a:ln>
        </p:spPr>
      </p:pic>
      <p:sp>
        <p:nvSpPr>
          <p:cNvPr id="148" name="Google Shape;148;p12"/>
          <p:cNvSpPr/>
          <p:nvPr/>
        </p:nvSpPr>
        <p:spPr>
          <a:xfrm>
            <a:off x="9296400" y="5068133"/>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2187"/>
              <a:buFont typeface="Raleway"/>
              <a:buNone/>
            </a:pPr>
            <a:r>
              <a:rPr lang="en-US" sz="2187">
                <a:solidFill>
                  <a:srgbClr val="3C3939"/>
                </a:solidFill>
                <a:latin typeface="Raleway"/>
                <a:ea typeface="Raleway"/>
                <a:cs typeface="Raleway"/>
                <a:sym typeface="Raleway"/>
              </a:rPr>
              <a:t>Lifeboat Escape</a:t>
            </a:r>
            <a:endParaRPr sz="2187">
              <a:solidFill>
                <a:schemeClr val="dk1"/>
              </a:solidFill>
              <a:latin typeface="Calibri"/>
              <a:ea typeface="Calibri"/>
              <a:cs typeface="Calibri"/>
              <a:sym typeface="Calibri"/>
            </a:endParaRPr>
          </a:p>
        </p:txBody>
      </p:sp>
      <p:sp>
        <p:nvSpPr>
          <p:cNvPr id="149" name="Google Shape;149;p12"/>
          <p:cNvSpPr/>
          <p:nvPr/>
        </p:nvSpPr>
        <p:spPr>
          <a:xfrm>
            <a:off x="9296400" y="5548551"/>
            <a:ext cx="3296007"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A dramatic portrayal of passengers escaping in lifeboats during the Titanic disaster.</a:t>
            </a:r>
            <a:endParaRPr sz="175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 name="Shape 21"/>
        <p:cNvGrpSpPr/>
        <p:nvPr/>
      </p:nvGrpSpPr>
      <p:grpSpPr>
        <a:xfrm>
          <a:off x="0" y="0"/>
          <a:ext cx="0" cy="0"/>
          <a:chOff x="0" y="0"/>
          <a:chExt cx="0" cy="0"/>
        </a:xfrm>
      </p:grpSpPr>
      <p:sp>
        <p:nvSpPr>
          <p:cNvPr id="22" name="Google Shape;22;p4"/>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4" name="Google Shape;24;p4"/>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25" name="Google Shape;25;p4"/>
          <p:cNvSpPr/>
          <p:nvPr/>
        </p:nvSpPr>
        <p:spPr>
          <a:xfrm>
            <a:off x="0" y="0"/>
            <a:ext cx="14630400" cy="8229600"/>
          </a:xfrm>
          <a:prstGeom prst="rect">
            <a:avLst/>
          </a:prstGeom>
          <a:solidFill>
            <a:srgbClr val="FFFFFF">
              <a:alpha val="84705"/>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2037993" y="2676763"/>
            <a:ext cx="5554980"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4374"/>
              <a:buFont typeface="Raleway"/>
              <a:buNone/>
            </a:pPr>
            <a:r>
              <a:rPr b="1" lang="en-US" sz="4374">
                <a:solidFill>
                  <a:srgbClr val="1B1B27"/>
                </a:solidFill>
                <a:latin typeface="Raleway"/>
                <a:ea typeface="Raleway"/>
                <a:cs typeface="Raleway"/>
                <a:sym typeface="Raleway"/>
              </a:rPr>
              <a:t>PROJECT TITLE</a:t>
            </a:r>
            <a:endParaRPr sz="4374">
              <a:solidFill>
                <a:schemeClr val="dk1"/>
              </a:solidFill>
              <a:latin typeface="Calibri"/>
              <a:ea typeface="Calibri"/>
              <a:cs typeface="Calibri"/>
              <a:sym typeface="Calibri"/>
            </a:endParaRPr>
          </a:p>
        </p:txBody>
      </p:sp>
      <p:sp>
        <p:nvSpPr>
          <p:cNvPr id="27" name="Google Shape;27;p4"/>
          <p:cNvSpPr/>
          <p:nvPr/>
        </p:nvSpPr>
        <p:spPr>
          <a:xfrm>
            <a:off x="2037993" y="3704392"/>
            <a:ext cx="10554414" cy="1848326"/>
          </a:xfrm>
          <a:prstGeom prst="roundRect">
            <a:avLst>
              <a:gd fmla="val 5410"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2267783" y="3934182"/>
            <a:ext cx="10094833" cy="1388745"/>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4374"/>
              <a:buFont typeface="Raleway"/>
              <a:buNone/>
            </a:pPr>
            <a:r>
              <a:rPr lang="en-US" sz="4374">
                <a:solidFill>
                  <a:srgbClr val="3C3939"/>
                </a:solidFill>
                <a:latin typeface="Raleway"/>
                <a:ea typeface="Raleway"/>
                <a:cs typeface="Raleway"/>
                <a:sym typeface="Raleway"/>
              </a:rPr>
              <a:t>Titanic - Machine Learning from Disaster</a:t>
            </a:r>
            <a:endParaRPr sz="4374">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 name="Shape 33"/>
        <p:cNvGrpSpPr/>
        <p:nvPr/>
      </p:nvGrpSpPr>
      <p:grpSpPr>
        <a:xfrm>
          <a:off x="0" y="0"/>
          <a:ext cx="0" cy="0"/>
          <a:chOff x="0" y="0"/>
          <a:chExt cx="0" cy="0"/>
        </a:xfrm>
      </p:grpSpPr>
      <p:sp>
        <p:nvSpPr>
          <p:cNvPr id="34" name="Google Shape;34;p5"/>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6" name="Google Shape;36;p5"/>
          <p:cNvPicPr preferRelativeResize="0"/>
          <p:nvPr/>
        </p:nvPicPr>
        <p:blipFill rotWithShape="1">
          <a:blip r:embed="rId3">
            <a:alphaModFix/>
          </a:blip>
          <a:srcRect b="0" l="0" r="0" t="0"/>
          <a:stretch/>
        </p:blipFill>
        <p:spPr>
          <a:xfrm>
            <a:off x="10972800" y="0"/>
            <a:ext cx="3657600" cy="8229600"/>
          </a:xfrm>
          <a:prstGeom prst="rect">
            <a:avLst/>
          </a:prstGeom>
          <a:noFill/>
          <a:ln>
            <a:noFill/>
          </a:ln>
        </p:spPr>
      </p:pic>
      <p:sp>
        <p:nvSpPr>
          <p:cNvPr id="37" name="Google Shape;37;p5"/>
          <p:cNvSpPr/>
          <p:nvPr/>
        </p:nvSpPr>
        <p:spPr>
          <a:xfrm>
            <a:off x="833199" y="2052876"/>
            <a:ext cx="5554980"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4374"/>
              <a:buFont typeface="Raleway"/>
              <a:buNone/>
            </a:pPr>
            <a:r>
              <a:rPr lang="en-US" sz="4374">
                <a:solidFill>
                  <a:srgbClr val="1B1B27"/>
                </a:solidFill>
                <a:latin typeface="Raleway"/>
                <a:ea typeface="Raleway"/>
                <a:cs typeface="Raleway"/>
                <a:sym typeface="Raleway"/>
              </a:rPr>
              <a:t>AGENDA</a:t>
            </a:r>
            <a:endParaRPr sz="4374">
              <a:solidFill>
                <a:schemeClr val="dk1"/>
              </a:solidFill>
              <a:latin typeface="Calibri"/>
              <a:ea typeface="Calibri"/>
              <a:cs typeface="Calibri"/>
              <a:sym typeface="Calibri"/>
            </a:endParaRPr>
          </a:p>
        </p:txBody>
      </p:sp>
      <p:sp>
        <p:nvSpPr>
          <p:cNvPr id="38" name="Google Shape;38;p5"/>
          <p:cNvSpPr/>
          <p:nvPr/>
        </p:nvSpPr>
        <p:spPr>
          <a:xfrm>
            <a:off x="833199" y="3309699"/>
            <a:ext cx="388739" cy="388739"/>
          </a:xfrm>
          <a:prstGeom prst="roundRect">
            <a:avLst>
              <a:gd fmla="val 25722"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1444109" y="3330416"/>
            <a:ext cx="3931206"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2187"/>
              <a:buFont typeface="Raleway"/>
              <a:buNone/>
            </a:pPr>
            <a:r>
              <a:rPr lang="en-US" sz="2187">
                <a:solidFill>
                  <a:srgbClr val="3C3939"/>
                </a:solidFill>
                <a:latin typeface="Raleway"/>
                <a:ea typeface="Raleway"/>
                <a:cs typeface="Raleway"/>
                <a:sym typeface="Raleway"/>
              </a:rPr>
              <a:t>Introduction to Titanic Shipwreck Dataset</a:t>
            </a:r>
            <a:endParaRPr sz="2187">
              <a:solidFill>
                <a:schemeClr val="dk1"/>
              </a:solidFill>
              <a:latin typeface="Calibri"/>
              <a:ea typeface="Calibri"/>
              <a:cs typeface="Calibri"/>
              <a:sym typeface="Calibri"/>
            </a:endParaRPr>
          </a:p>
        </p:txBody>
      </p:sp>
      <p:sp>
        <p:nvSpPr>
          <p:cNvPr id="40" name="Google Shape;40;p5"/>
          <p:cNvSpPr/>
          <p:nvPr/>
        </p:nvSpPr>
        <p:spPr>
          <a:xfrm>
            <a:off x="1444109" y="4158020"/>
            <a:ext cx="3931206" cy="710803"/>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Understanding the background and significance of the dataset.</a:t>
            </a:r>
            <a:endParaRPr sz="1750">
              <a:solidFill>
                <a:schemeClr val="dk1"/>
              </a:solidFill>
              <a:latin typeface="Calibri"/>
              <a:ea typeface="Calibri"/>
              <a:cs typeface="Calibri"/>
              <a:sym typeface="Calibri"/>
            </a:endParaRPr>
          </a:p>
        </p:txBody>
      </p:sp>
      <p:sp>
        <p:nvSpPr>
          <p:cNvPr id="41" name="Google Shape;41;p5"/>
          <p:cNvSpPr/>
          <p:nvPr/>
        </p:nvSpPr>
        <p:spPr>
          <a:xfrm>
            <a:off x="5597485" y="3309699"/>
            <a:ext cx="388739" cy="388739"/>
          </a:xfrm>
          <a:prstGeom prst="roundRect">
            <a:avLst>
              <a:gd fmla="val 25722"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a:off x="6208395" y="3330416"/>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2187"/>
              <a:buFont typeface="Raleway"/>
              <a:buNone/>
            </a:pPr>
            <a:r>
              <a:rPr lang="en-US" sz="2187">
                <a:solidFill>
                  <a:srgbClr val="3C3939"/>
                </a:solidFill>
                <a:latin typeface="Raleway"/>
                <a:ea typeface="Raleway"/>
                <a:cs typeface="Raleway"/>
                <a:sym typeface="Raleway"/>
              </a:rPr>
              <a:t>Data Exploration</a:t>
            </a:r>
            <a:endParaRPr sz="2187">
              <a:solidFill>
                <a:schemeClr val="dk1"/>
              </a:solidFill>
              <a:latin typeface="Calibri"/>
              <a:ea typeface="Calibri"/>
              <a:cs typeface="Calibri"/>
              <a:sym typeface="Calibri"/>
            </a:endParaRPr>
          </a:p>
        </p:txBody>
      </p:sp>
      <p:sp>
        <p:nvSpPr>
          <p:cNvPr id="43" name="Google Shape;43;p5"/>
          <p:cNvSpPr/>
          <p:nvPr/>
        </p:nvSpPr>
        <p:spPr>
          <a:xfrm>
            <a:off x="6208395" y="3810833"/>
            <a:ext cx="3931206" cy="710803"/>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Investigating the structure and contents of the dataset to gain insights.</a:t>
            </a:r>
            <a:endParaRPr sz="1750">
              <a:solidFill>
                <a:schemeClr val="dk1"/>
              </a:solidFill>
              <a:latin typeface="Calibri"/>
              <a:ea typeface="Calibri"/>
              <a:cs typeface="Calibri"/>
              <a:sym typeface="Calibri"/>
            </a:endParaRPr>
          </a:p>
        </p:txBody>
      </p:sp>
      <p:sp>
        <p:nvSpPr>
          <p:cNvPr id="44" name="Google Shape;44;p5"/>
          <p:cNvSpPr/>
          <p:nvPr/>
        </p:nvSpPr>
        <p:spPr>
          <a:xfrm>
            <a:off x="833199" y="5320189"/>
            <a:ext cx="388739" cy="388739"/>
          </a:xfrm>
          <a:prstGeom prst="roundRect">
            <a:avLst>
              <a:gd fmla="val 25722"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1444109" y="5340906"/>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2187"/>
              <a:buFont typeface="Raleway"/>
              <a:buNone/>
            </a:pPr>
            <a:r>
              <a:rPr lang="en-US" sz="2187">
                <a:solidFill>
                  <a:srgbClr val="3C3939"/>
                </a:solidFill>
                <a:latin typeface="Raleway"/>
                <a:ea typeface="Raleway"/>
                <a:cs typeface="Raleway"/>
                <a:sym typeface="Raleway"/>
              </a:rPr>
              <a:t>Feature Engineering</a:t>
            </a:r>
            <a:endParaRPr sz="2187">
              <a:solidFill>
                <a:schemeClr val="dk1"/>
              </a:solidFill>
              <a:latin typeface="Calibri"/>
              <a:ea typeface="Calibri"/>
              <a:cs typeface="Calibri"/>
              <a:sym typeface="Calibri"/>
            </a:endParaRPr>
          </a:p>
        </p:txBody>
      </p:sp>
      <p:sp>
        <p:nvSpPr>
          <p:cNvPr id="46" name="Google Shape;46;p5"/>
          <p:cNvSpPr/>
          <p:nvPr/>
        </p:nvSpPr>
        <p:spPr>
          <a:xfrm>
            <a:off x="1444109" y="5821323"/>
            <a:ext cx="8695492" cy="355402"/>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Creating new features and transforming existing ones for model development.</a:t>
            </a:r>
            <a:endParaRPr sz="175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6"/>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54" name="Google Shape;54;p6"/>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55" name="Google Shape;55;p6"/>
          <p:cNvSpPr/>
          <p:nvPr/>
        </p:nvSpPr>
        <p:spPr>
          <a:xfrm>
            <a:off x="833199" y="3067883"/>
            <a:ext cx="5554980"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4374"/>
              <a:buFont typeface="Raleway"/>
              <a:buNone/>
            </a:pPr>
            <a:r>
              <a:rPr lang="en-US" sz="4374">
                <a:solidFill>
                  <a:srgbClr val="1B1B27"/>
                </a:solidFill>
                <a:latin typeface="Raleway"/>
                <a:ea typeface="Raleway"/>
                <a:cs typeface="Raleway"/>
                <a:sym typeface="Raleway"/>
              </a:rPr>
              <a:t>Problem Statement</a:t>
            </a:r>
            <a:endParaRPr sz="4374">
              <a:solidFill>
                <a:schemeClr val="dk1"/>
              </a:solidFill>
              <a:latin typeface="Calibri"/>
              <a:ea typeface="Calibri"/>
              <a:cs typeface="Calibri"/>
              <a:sym typeface="Calibri"/>
            </a:endParaRPr>
          </a:p>
        </p:txBody>
      </p:sp>
      <p:sp>
        <p:nvSpPr>
          <p:cNvPr id="56" name="Google Shape;56;p6"/>
          <p:cNvSpPr/>
          <p:nvPr/>
        </p:nvSpPr>
        <p:spPr>
          <a:xfrm>
            <a:off x="833199" y="4095512"/>
            <a:ext cx="7477601"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The challenge is to create a machine learning model that predicts the survival of passengers during the Titanic shipwreck based on various factors.</a:t>
            </a:r>
            <a:endParaRPr sz="175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7"/>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64" name="Google Shape;64;p7"/>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65" name="Google Shape;65;p7"/>
          <p:cNvSpPr/>
          <p:nvPr/>
        </p:nvSpPr>
        <p:spPr>
          <a:xfrm>
            <a:off x="0" y="0"/>
            <a:ext cx="14630400" cy="8229600"/>
          </a:xfrm>
          <a:prstGeom prst="rect">
            <a:avLst/>
          </a:prstGeom>
          <a:solidFill>
            <a:srgbClr val="FFFFFF">
              <a:alpha val="84705"/>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p:nvPr/>
        </p:nvSpPr>
        <p:spPr>
          <a:xfrm>
            <a:off x="2037993" y="2801303"/>
            <a:ext cx="6031468"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4374"/>
              <a:buFont typeface="Raleway"/>
              <a:buNone/>
            </a:pPr>
            <a:r>
              <a:rPr lang="en-US" sz="4374">
                <a:solidFill>
                  <a:srgbClr val="1B1B27"/>
                </a:solidFill>
                <a:latin typeface="Raleway"/>
                <a:ea typeface="Raleway"/>
                <a:cs typeface="Raleway"/>
                <a:sym typeface="Raleway"/>
              </a:rPr>
              <a:t>PROBLEM STATEMENT</a:t>
            </a:r>
            <a:endParaRPr sz="4374">
              <a:solidFill>
                <a:schemeClr val="dk1"/>
              </a:solidFill>
              <a:latin typeface="Calibri"/>
              <a:ea typeface="Calibri"/>
              <a:cs typeface="Calibri"/>
              <a:sym typeface="Calibri"/>
            </a:endParaRPr>
          </a:p>
        </p:txBody>
      </p:sp>
      <p:sp>
        <p:nvSpPr>
          <p:cNvPr id="67" name="Google Shape;67;p7"/>
          <p:cNvSpPr/>
          <p:nvPr/>
        </p:nvSpPr>
        <p:spPr>
          <a:xfrm>
            <a:off x="2393394" y="3828931"/>
            <a:ext cx="10199013"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3C3939"/>
              </a:buClr>
              <a:buSzPts val="1750"/>
              <a:buFont typeface="Roboto"/>
              <a:buChar char="•"/>
            </a:pPr>
            <a:r>
              <a:rPr b="1" lang="en-US" sz="1750">
                <a:solidFill>
                  <a:srgbClr val="3C3939"/>
                </a:solidFill>
                <a:latin typeface="Roboto"/>
                <a:ea typeface="Roboto"/>
                <a:cs typeface="Roboto"/>
                <a:sym typeface="Roboto"/>
              </a:rPr>
              <a:t>Identifying Survivors:</a:t>
            </a:r>
            <a:r>
              <a:rPr lang="en-US" sz="1750">
                <a:solidFill>
                  <a:srgbClr val="3C3939"/>
                </a:solidFill>
                <a:latin typeface="Roboto"/>
                <a:ea typeface="Roboto"/>
                <a:cs typeface="Roboto"/>
                <a:sym typeface="Roboto"/>
              </a:rPr>
              <a:t> Predicting which passengers survived the Titanic shipwreck.</a:t>
            </a:r>
            <a:endParaRPr sz="1750">
              <a:solidFill>
                <a:schemeClr val="dk1"/>
              </a:solidFill>
              <a:latin typeface="Calibri"/>
              <a:ea typeface="Calibri"/>
              <a:cs typeface="Calibri"/>
              <a:sym typeface="Calibri"/>
            </a:endParaRPr>
          </a:p>
        </p:txBody>
      </p:sp>
      <p:sp>
        <p:nvSpPr>
          <p:cNvPr id="68" name="Google Shape;68;p7"/>
          <p:cNvSpPr/>
          <p:nvPr/>
        </p:nvSpPr>
        <p:spPr>
          <a:xfrm>
            <a:off x="2393394" y="4273153"/>
            <a:ext cx="10199013"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3C3939"/>
              </a:buClr>
              <a:buSzPts val="1750"/>
              <a:buFont typeface="Roboto"/>
              <a:buChar char="•"/>
            </a:pPr>
            <a:r>
              <a:rPr b="1" lang="en-US" sz="1750">
                <a:solidFill>
                  <a:srgbClr val="3C3939"/>
                </a:solidFill>
                <a:latin typeface="Roboto"/>
                <a:ea typeface="Roboto"/>
                <a:cs typeface="Roboto"/>
                <a:sym typeface="Roboto"/>
              </a:rPr>
              <a:t>Data Analysis:</a:t>
            </a:r>
            <a:r>
              <a:rPr lang="en-US" sz="1750">
                <a:solidFill>
                  <a:srgbClr val="3C3939"/>
                </a:solidFill>
                <a:latin typeface="Roboto"/>
                <a:ea typeface="Roboto"/>
                <a:cs typeface="Roboto"/>
                <a:sym typeface="Roboto"/>
              </a:rPr>
              <a:t> Analyzing the correlation between survival and demographic factors.</a:t>
            </a:r>
            <a:endParaRPr sz="1750">
              <a:solidFill>
                <a:schemeClr val="dk1"/>
              </a:solidFill>
              <a:latin typeface="Calibri"/>
              <a:ea typeface="Calibri"/>
              <a:cs typeface="Calibri"/>
              <a:sym typeface="Calibri"/>
            </a:endParaRPr>
          </a:p>
        </p:txBody>
      </p:sp>
      <p:sp>
        <p:nvSpPr>
          <p:cNvPr id="69" name="Google Shape;69;p7"/>
          <p:cNvSpPr/>
          <p:nvPr/>
        </p:nvSpPr>
        <p:spPr>
          <a:xfrm>
            <a:off x="2393394" y="4717375"/>
            <a:ext cx="10199013" cy="710803"/>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3C3939"/>
              </a:buClr>
              <a:buSzPts val="1750"/>
              <a:buFont typeface="Roboto"/>
              <a:buChar char="•"/>
            </a:pPr>
            <a:r>
              <a:rPr b="1" lang="en-US" sz="1750">
                <a:solidFill>
                  <a:srgbClr val="3C3939"/>
                </a:solidFill>
                <a:latin typeface="Roboto"/>
                <a:ea typeface="Roboto"/>
                <a:cs typeface="Roboto"/>
                <a:sym typeface="Roboto"/>
              </a:rPr>
              <a:t>Impact Assessment:</a:t>
            </a:r>
            <a:r>
              <a:rPr lang="en-US" sz="1750">
                <a:solidFill>
                  <a:srgbClr val="3C3939"/>
                </a:solidFill>
                <a:latin typeface="Roboto"/>
                <a:ea typeface="Roboto"/>
                <a:cs typeface="Roboto"/>
                <a:sym typeface="Roboto"/>
              </a:rPr>
              <a:t> Understanding the implications of accurate survival prediction for historical analysis.</a:t>
            </a:r>
            <a:endParaRPr sz="175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8"/>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77" name="Google Shape;77;p8"/>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78" name="Google Shape;78;p8"/>
          <p:cNvSpPr/>
          <p:nvPr/>
        </p:nvSpPr>
        <p:spPr>
          <a:xfrm>
            <a:off x="0" y="0"/>
            <a:ext cx="14630400" cy="8229600"/>
          </a:xfrm>
          <a:prstGeom prst="rect">
            <a:avLst/>
          </a:prstGeom>
          <a:solidFill>
            <a:srgbClr val="FFFFFF">
              <a:alpha val="84705"/>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a:off x="2037993" y="1458516"/>
            <a:ext cx="8523565"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4374"/>
              <a:buFont typeface="Raleway"/>
              <a:buNone/>
            </a:pPr>
            <a:r>
              <a:rPr lang="en-US" sz="4374">
                <a:solidFill>
                  <a:srgbClr val="1B1B27"/>
                </a:solidFill>
                <a:latin typeface="Raleway"/>
                <a:ea typeface="Raleway"/>
                <a:cs typeface="Raleway"/>
                <a:sym typeface="Raleway"/>
              </a:rPr>
              <a:t>Data Preprocessing and Cleaning</a:t>
            </a:r>
            <a:endParaRPr sz="4374">
              <a:solidFill>
                <a:schemeClr val="dk1"/>
              </a:solidFill>
              <a:latin typeface="Calibri"/>
              <a:ea typeface="Calibri"/>
              <a:cs typeface="Calibri"/>
              <a:sym typeface="Calibri"/>
            </a:endParaRPr>
          </a:p>
        </p:txBody>
      </p:sp>
      <p:sp>
        <p:nvSpPr>
          <p:cNvPr id="80" name="Google Shape;80;p8"/>
          <p:cNvSpPr/>
          <p:nvPr/>
        </p:nvSpPr>
        <p:spPr>
          <a:xfrm>
            <a:off x="2349103" y="2486144"/>
            <a:ext cx="44410" cy="4284821"/>
          </a:xfrm>
          <a:prstGeom prst="roundRect">
            <a:avLst>
              <a:gd fmla="val 225151"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2621220" y="2887444"/>
            <a:ext cx="777597" cy="44410"/>
          </a:xfrm>
          <a:prstGeom prst="roundRect">
            <a:avLst>
              <a:gd fmla="val 225151"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2121277" y="2659737"/>
            <a:ext cx="499943" cy="499943"/>
          </a:xfrm>
          <a:prstGeom prst="roundRect">
            <a:avLst>
              <a:gd fmla="val 20000"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2299871" y="2701409"/>
            <a:ext cx="142637" cy="416481"/>
          </a:xfrm>
          <a:prstGeom prst="rect">
            <a:avLst/>
          </a:prstGeom>
          <a:noFill/>
          <a:ln>
            <a:noFill/>
          </a:ln>
        </p:spPr>
        <p:txBody>
          <a:bodyPr anchorCtr="0" anchor="t" bIns="45700" lIns="91425" spcFirstLastPara="1" rIns="91425" wrap="square" tIns="45700">
            <a:noAutofit/>
          </a:bodyPr>
          <a:lstStyle/>
          <a:p>
            <a:pPr indent="0" lvl="0" marL="0" marR="0" rtl="0" algn="ctr">
              <a:lnSpc>
                <a:spcPct val="125038"/>
              </a:lnSpc>
              <a:spcBef>
                <a:spcPts val="0"/>
              </a:spcBef>
              <a:spcAft>
                <a:spcPts val="0"/>
              </a:spcAft>
              <a:buClr>
                <a:srgbClr val="3C3939"/>
              </a:buClr>
              <a:buSzPts val="2624"/>
              <a:buFont typeface="Raleway"/>
              <a:buNone/>
            </a:pPr>
            <a:r>
              <a:rPr lang="en-US" sz="2624">
                <a:solidFill>
                  <a:srgbClr val="3C3939"/>
                </a:solidFill>
                <a:latin typeface="Raleway"/>
                <a:ea typeface="Raleway"/>
                <a:cs typeface="Raleway"/>
                <a:sym typeface="Raleway"/>
              </a:rPr>
              <a:t>1</a:t>
            </a:r>
            <a:endParaRPr sz="2624">
              <a:solidFill>
                <a:schemeClr val="dk1"/>
              </a:solidFill>
              <a:latin typeface="Calibri"/>
              <a:ea typeface="Calibri"/>
              <a:cs typeface="Calibri"/>
              <a:sym typeface="Calibri"/>
            </a:endParaRPr>
          </a:p>
        </p:txBody>
      </p:sp>
      <p:sp>
        <p:nvSpPr>
          <p:cNvPr id="84" name="Google Shape;84;p8"/>
          <p:cNvSpPr/>
          <p:nvPr/>
        </p:nvSpPr>
        <p:spPr>
          <a:xfrm>
            <a:off x="3593306" y="2708315"/>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2187"/>
              <a:buFont typeface="Raleway"/>
              <a:buNone/>
            </a:pPr>
            <a:r>
              <a:rPr lang="en-US" sz="2187">
                <a:solidFill>
                  <a:srgbClr val="3C3939"/>
                </a:solidFill>
                <a:latin typeface="Raleway"/>
                <a:ea typeface="Raleway"/>
                <a:cs typeface="Raleway"/>
                <a:sym typeface="Raleway"/>
              </a:rPr>
              <a:t>Data Collection</a:t>
            </a:r>
            <a:endParaRPr sz="2187">
              <a:solidFill>
                <a:schemeClr val="dk1"/>
              </a:solidFill>
              <a:latin typeface="Calibri"/>
              <a:ea typeface="Calibri"/>
              <a:cs typeface="Calibri"/>
              <a:sym typeface="Calibri"/>
            </a:endParaRPr>
          </a:p>
        </p:txBody>
      </p:sp>
      <p:sp>
        <p:nvSpPr>
          <p:cNvPr id="85" name="Google Shape;85;p8"/>
          <p:cNvSpPr/>
          <p:nvPr/>
        </p:nvSpPr>
        <p:spPr>
          <a:xfrm>
            <a:off x="3593306" y="3188732"/>
            <a:ext cx="8999101" cy="355402"/>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Retrieve raw data from various sources, such as databases and files.</a:t>
            </a:r>
            <a:endParaRPr sz="1750">
              <a:solidFill>
                <a:schemeClr val="dk1"/>
              </a:solidFill>
              <a:latin typeface="Calibri"/>
              <a:ea typeface="Calibri"/>
              <a:cs typeface="Calibri"/>
              <a:sym typeface="Calibri"/>
            </a:endParaRPr>
          </a:p>
        </p:txBody>
      </p:sp>
      <p:sp>
        <p:nvSpPr>
          <p:cNvPr id="86" name="Google Shape;86;p8"/>
          <p:cNvSpPr/>
          <p:nvPr/>
        </p:nvSpPr>
        <p:spPr>
          <a:xfrm>
            <a:off x="2621220" y="4389775"/>
            <a:ext cx="777597" cy="44410"/>
          </a:xfrm>
          <a:prstGeom prst="roundRect">
            <a:avLst>
              <a:gd fmla="val 225151"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2121277" y="4162068"/>
            <a:ext cx="499943" cy="499943"/>
          </a:xfrm>
          <a:prstGeom prst="roundRect">
            <a:avLst>
              <a:gd fmla="val 20000"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2284393" y="4203740"/>
            <a:ext cx="173712" cy="416481"/>
          </a:xfrm>
          <a:prstGeom prst="rect">
            <a:avLst/>
          </a:prstGeom>
          <a:noFill/>
          <a:ln>
            <a:noFill/>
          </a:ln>
        </p:spPr>
        <p:txBody>
          <a:bodyPr anchorCtr="0" anchor="t" bIns="45700" lIns="91425" spcFirstLastPara="1" rIns="91425" wrap="square" tIns="45700">
            <a:noAutofit/>
          </a:bodyPr>
          <a:lstStyle/>
          <a:p>
            <a:pPr indent="0" lvl="0" marL="0" marR="0" rtl="0" algn="ctr">
              <a:lnSpc>
                <a:spcPct val="125038"/>
              </a:lnSpc>
              <a:spcBef>
                <a:spcPts val="0"/>
              </a:spcBef>
              <a:spcAft>
                <a:spcPts val="0"/>
              </a:spcAft>
              <a:buClr>
                <a:srgbClr val="3C3939"/>
              </a:buClr>
              <a:buSzPts val="2624"/>
              <a:buFont typeface="Raleway"/>
              <a:buNone/>
            </a:pPr>
            <a:r>
              <a:rPr lang="en-US" sz="2624">
                <a:solidFill>
                  <a:srgbClr val="3C3939"/>
                </a:solidFill>
                <a:latin typeface="Raleway"/>
                <a:ea typeface="Raleway"/>
                <a:cs typeface="Raleway"/>
                <a:sym typeface="Raleway"/>
              </a:rPr>
              <a:t>2</a:t>
            </a:r>
            <a:endParaRPr sz="2624">
              <a:solidFill>
                <a:schemeClr val="dk1"/>
              </a:solidFill>
              <a:latin typeface="Calibri"/>
              <a:ea typeface="Calibri"/>
              <a:cs typeface="Calibri"/>
              <a:sym typeface="Calibri"/>
            </a:endParaRPr>
          </a:p>
        </p:txBody>
      </p:sp>
      <p:sp>
        <p:nvSpPr>
          <p:cNvPr id="89" name="Google Shape;89;p8"/>
          <p:cNvSpPr/>
          <p:nvPr/>
        </p:nvSpPr>
        <p:spPr>
          <a:xfrm>
            <a:off x="3593306" y="4210645"/>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2187"/>
              <a:buFont typeface="Raleway"/>
              <a:buNone/>
            </a:pPr>
            <a:r>
              <a:rPr lang="en-US" sz="2187">
                <a:solidFill>
                  <a:srgbClr val="3C3939"/>
                </a:solidFill>
                <a:latin typeface="Raleway"/>
                <a:ea typeface="Raleway"/>
                <a:cs typeface="Raleway"/>
                <a:sym typeface="Raleway"/>
              </a:rPr>
              <a:t>Data Cleaning</a:t>
            </a:r>
            <a:endParaRPr sz="2187">
              <a:solidFill>
                <a:schemeClr val="dk1"/>
              </a:solidFill>
              <a:latin typeface="Calibri"/>
              <a:ea typeface="Calibri"/>
              <a:cs typeface="Calibri"/>
              <a:sym typeface="Calibri"/>
            </a:endParaRPr>
          </a:p>
        </p:txBody>
      </p:sp>
      <p:sp>
        <p:nvSpPr>
          <p:cNvPr id="90" name="Google Shape;90;p8"/>
          <p:cNvSpPr/>
          <p:nvPr/>
        </p:nvSpPr>
        <p:spPr>
          <a:xfrm>
            <a:off x="3593306" y="4691063"/>
            <a:ext cx="8999101" cy="355402"/>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Remove duplicates, handle missing values, and correct any inconsistencies.</a:t>
            </a:r>
            <a:endParaRPr sz="1750">
              <a:solidFill>
                <a:schemeClr val="dk1"/>
              </a:solidFill>
              <a:latin typeface="Calibri"/>
              <a:ea typeface="Calibri"/>
              <a:cs typeface="Calibri"/>
              <a:sym typeface="Calibri"/>
            </a:endParaRPr>
          </a:p>
        </p:txBody>
      </p:sp>
      <p:sp>
        <p:nvSpPr>
          <p:cNvPr id="91" name="Google Shape;91;p8"/>
          <p:cNvSpPr/>
          <p:nvPr/>
        </p:nvSpPr>
        <p:spPr>
          <a:xfrm>
            <a:off x="2621220" y="5892105"/>
            <a:ext cx="777597" cy="44410"/>
          </a:xfrm>
          <a:prstGeom prst="roundRect">
            <a:avLst>
              <a:gd fmla="val 225151"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2121277" y="5664398"/>
            <a:ext cx="499943" cy="499943"/>
          </a:xfrm>
          <a:prstGeom prst="roundRect">
            <a:avLst>
              <a:gd fmla="val 20000"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8"/>
          <p:cNvSpPr/>
          <p:nvPr/>
        </p:nvSpPr>
        <p:spPr>
          <a:xfrm>
            <a:off x="2282250" y="5706070"/>
            <a:ext cx="177998" cy="416481"/>
          </a:xfrm>
          <a:prstGeom prst="rect">
            <a:avLst/>
          </a:prstGeom>
          <a:noFill/>
          <a:ln>
            <a:noFill/>
          </a:ln>
        </p:spPr>
        <p:txBody>
          <a:bodyPr anchorCtr="0" anchor="t" bIns="45700" lIns="91425" spcFirstLastPara="1" rIns="91425" wrap="square" tIns="45700">
            <a:noAutofit/>
          </a:bodyPr>
          <a:lstStyle/>
          <a:p>
            <a:pPr indent="0" lvl="0" marL="0" marR="0" rtl="0" algn="ctr">
              <a:lnSpc>
                <a:spcPct val="125038"/>
              </a:lnSpc>
              <a:spcBef>
                <a:spcPts val="0"/>
              </a:spcBef>
              <a:spcAft>
                <a:spcPts val="0"/>
              </a:spcAft>
              <a:buClr>
                <a:srgbClr val="3C3939"/>
              </a:buClr>
              <a:buSzPts val="2624"/>
              <a:buFont typeface="Raleway"/>
              <a:buNone/>
            </a:pPr>
            <a:r>
              <a:rPr lang="en-US" sz="2624">
                <a:solidFill>
                  <a:srgbClr val="3C3939"/>
                </a:solidFill>
                <a:latin typeface="Raleway"/>
                <a:ea typeface="Raleway"/>
                <a:cs typeface="Raleway"/>
                <a:sym typeface="Raleway"/>
              </a:rPr>
              <a:t>3</a:t>
            </a:r>
            <a:endParaRPr sz="2624">
              <a:solidFill>
                <a:schemeClr val="dk1"/>
              </a:solidFill>
              <a:latin typeface="Calibri"/>
              <a:ea typeface="Calibri"/>
              <a:cs typeface="Calibri"/>
              <a:sym typeface="Calibri"/>
            </a:endParaRPr>
          </a:p>
        </p:txBody>
      </p:sp>
      <p:sp>
        <p:nvSpPr>
          <p:cNvPr id="94" name="Google Shape;94;p8"/>
          <p:cNvSpPr/>
          <p:nvPr/>
        </p:nvSpPr>
        <p:spPr>
          <a:xfrm>
            <a:off x="3593306" y="5712976"/>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C3939"/>
              </a:buClr>
              <a:buSzPts val="2187"/>
              <a:buFont typeface="Raleway"/>
              <a:buNone/>
            </a:pPr>
            <a:r>
              <a:rPr lang="en-US" sz="2187">
                <a:solidFill>
                  <a:srgbClr val="3C3939"/>
                </a:solidFill>
                <a:latin typeface="Raleway"/>
                <a:ea typeface="Raleway"/>
                <a:cs typeface="Raleway"/>
                <a:sym typeface="Raleway"/>
              </a:rPr>
              <a:t>Data Transformation</a:t>
            </a:r>
            <a:endParaRPr sz="2187">
              <a:solidFill>
                <a:schemeClr val="dk1"/>
              </a:solidFill>
              <a:latin typeface="Calibri"/>
              <a:ea typeface="Calibri"/>
              <a:cs typeface="Calibri"/>
              <a:sym typeface="Calibri"/>
            </a:endParaRPr>
          </a:p>
        </p:txBody>
      </p:sp>
      <p:sp>
        <p:nvSpPr>
          <p:cNvPr id="95" name="Google Shape;95;p8"/>
          <p:cNvSpPr/>
          <p:nvPr/>
        </p:nvSpPr>
        <p:spPr>
          <a:xfrm>
            <a:off x="3593306" y="6193393"/>
            <a:ext cx="8999101" cy="355402"/>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Normalize, scale, and format data for machine learning algorithms.</a:t>
            </a:r>
            <a:endParaRPr sz="175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9"/>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9"/>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9"/>
          <p:cNvSpPr/>
          <p:nvPr/>
        </p:nvSpPr>
        <p:spPr>
          <a:xfrm>
            <a:off x="2037993" y="1518285"/>
            <a:ext cx="10554414" cy="1388745"/>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4374"/>
              <a:buFont typeface="Raleway"/>
              <a:buNone/>
            </a:pPr>
            <a:r>
              <a:rPr lang="en-US" sz="4374">
                <a:solidFill>
                  <a:srgbClr val="1B1B27"/>
                </a:solidFill>
                <a:latin typeface="Raleway"/>
                <a:ea typeface="Raleway"/>
                <a:cs typeface="Raleway"/>
                <a:sym typeface="Raleway"/>
              </a:rPr>
              <a:t>YOUR SOLUTION AND ITS VALUE PROPOSITION</a:t>
            </a:r>
            <a:endParaRPr sz="4374">
              <a:solidFill>
                <a:schemeClr val="dk1"/>
              </a:solidFill>
              <a:latin typeface="Calibri"/>
              <a:ea typeface="Calibri"/>
              <a:cs typeface="Calibri"/>
              <a:sym typeface="Calibri"/>
            </a:endParaRPr>
          </a:p>
        </p:txBody>
      </p:sp>
      <p:sp>
        <p:nvSpPr>
          <p:cNvPr id="104" name="Google Shape;104;p9"/>
          <p:cNvSpPr/>
          <p:nvPr/>
        </p:nvSpPr>
        <p:spPr>
          <a:xfrm>
            <a:off x="2037993" y="3462457"/>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2187"/>
              <a:buFont typeface="Raleway"/>
              <a:buNone/>
            </a:pPr>
            <a:r>
              <a:rPr lang="en-US" sz="2187">
                <a:solidFill>
                  <a:srgbClr val="1B1B27"/>
                </a:solidFill>
                <a:latin typeface="Raleway"/>
                <a:ea typeface="Raleway"/>
                <a:cs typeface="Raleway"/>
                <a:sym typeface="Raleway"/>
              </a:rPr>
              <a:t>Accurate Predictions</a:t>
            </a:r>
            <a:endParaRPr sz="2187">
              <a:solidFill>
                <a:schemeClr val="dk1"/>
              </a:solidFill>
              <a:latin typeface="Calibri"/>
              <a:ea typeface="Calibri"/>
              <a:cs typeface="Calibri"/>
              <a:sym typeface="Calibri"/>
            </a:endParaRPr>
          </a:p>
        </p:txBody>
      </p:sp>
      <p:sp>
        <p:nvSpPr>
          <p:cNvPr id="105" name="Google Shape;105;p9"/>
          <p:cNvSpPr/>
          <p:nvPr/>
        </p:nvSpPr>
        <p:spPr>
          <a:xfrm>
            <a:off x="2037993" y="4031813"/>
            <a:ext cx="3156347" cy="2132409"/>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Our machine learning model accurately predicts the likelihood of survival for Titanic passengers based on various factors such as age, class, and gender.</a:t>
            </a:r>
            <a:endParaRPr sz="1750">
              <a:solidFill>
                <a:schemeClr val="dk1"/>
              </a:solidFill>
              <a:latin typeface="Calibri"/>
              <a:ea typeface="Calibri"/>
              <a:cs typeface="Calibri"/>
              <a:sym typeface="Calibri"/>
            </a:endParaRPr>
          </a:p>
        </p:txBody>
      </p:sp>
      <p:sp>
        <p:nvSpPr>
          <p:cNvPr id="106" name="Google Shape;106;p9"/>
          <p:cNvSpPr/>
          <p:nvPr/>
        </p:nvSpPr>
        <p:spPr>
          <a:xfrm>
            <a:off x="5743932" y="3462457"/>
            <a:ext cx="3156347"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2187"/>
              <a:buFont typeface="Raleway"/>
              <a:buNone/>
            </a:pPr>
            <a:r>
              <a:rPr lang="en-US" sz="2187">
                <a:solidFill>
                  <a:srgbClr val="1B1B27"/>
                </a:solidFill>
                <a:latin typeface="Raleway"/>
                <a:ea typeface="Raleway"/>
                <a:cs typeface="Raleway"/>
                <a:sym typeface="Raleway"/>
              </a:rPr>
              <a:t>Improved Safety Measures</a:t>
            </a:r>
            <a:endParaRPr sz="2187">
              <a:solidFill>
                <a:schemeClr val="dk1"/>
              </a:solidFill>
              <a:latin typeface="Calibri"/>
              <a:ea typeface="Calibri"/>
              <a:cs typeface="Calibri"/>
              <a:sym typeface="Calibri"/>
            </a:endParaRPr>
          </a:p>
        </p:txBody>
      </p:sp>
      <p:sp>
        <p:nvSpPr>
          <p:cNvPr id="107" name="Google Shape;107;p9"/>
          <p:cNvSpPr/>
          <p:nvPr/>
        </p:nvSpPr>
        <p:spPr>
          <a:xfrm>
            <a:off x="5743932" y="4379000"/>
            <a:ext cx="3156347" cy="2132409"/>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By understanding the survival patterns, our solution contributes to enhancing safety measures for future maritime journeys and emergency protocols.</a:t>
            </a:r>
            <a:endParaRPr sz="1750">
              <a:solidFill>
                <a:schemeClr val="dk1"/>
              </a:solidFill>
              <a:latin typeface="Calibri"/>
              <a:ea typeface="Calibri"/>
              <a:cs typeface="Calibri"/>
              <a:sym typeface="Calibri"/>
            </a:endParaRPr>
          </a:p>
        </p:txBody>
      </p:sp>
      <p:sp>
        <p:nvSpPr>
          <p:cNvPr id="108" name="Google Shape;108;p9"/>
          <p:cNvSpPr/>
          <p:nvPr/>
        </p:nvSpPr>
        <p:spPr>
          <a:xfrm>
            <a:off x="9449872" y="3462457"/>
            <a:ext cx="3156347"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2187"/>
              <a:buFont typeface="Raleway"/>
              <a:buNone/>
            </a:pPr>
            <a:r>
              <a:rPr lang="en-US" sz="2187">
                <a:solidFill>
                  <a:srgbClr val="1B1B27"/>
                </a:solidFill>
                <a:latin typeface="Raleway"/>
                <a:ea typeface="Raleway"/>
                <a:cs typeface="Raleway"/>
                <a:sym typeface="Raleway"/>
              </a:rPr>
              <a:t>Informed Decision-Making</a:t>
            </a:r>
            <a:endParaRPr sz="2187">
              <a:solidFill>
                <a:schemeClr val="dk1"/>
              </a:solidFill>
              <a:latin typeface="Calibri"/>
              <a:ea typeface="Calibri"/>
              <a:cs typeface="Calibri"/>
              <a:sym typeface="Calibri"/>
            </a:endParaRPr>
          </a:p>
        </p:txBody>
      </p:sp>
      <p:sp>
        <p:nvSpPr>
          <p:cNvPr id="109" name="Google Shape;109;p9"/>
          <p:cNvSpPr/>
          <p:nvPr/>
        </p:nvSpPr>
        <p:spPr>
          <a:xfrm>
            <a:off x="9449872" y="4379000"/>
            <a:ext cx="3156347" cy="1777008"/>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Our model equips decision-makers with valuable insights to optimize passenger safety and survival strategies in the event of a shipwreck.</a:t>
            </a:r>
            <a:endParaRPr sz="175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0"/>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0"/>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0"/>
          <p:cNvSpPr/>
          <p:nvPr/>
        </p:nvSpPr>
        <p:spPr>
          <a:xfrm>
            <a:off x="2037993" y="1483162"/>
            <a:ext cx="9384030"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4374"/>
              <a:buFont typeface="Raleway"/>
              <a:buNone/>
            </a:pPr>
            <a:r>
              <a:rPr lang="en-US" sz="4374">
                <a:solidFill>
                  <a:srgbClr val="1B1B27"/>
                </a:solidFill>
                <a:latin typeface="Raleway"/>
                <a:ea typeface="Raleway"/>
                <a:cs typeface="Raleway"/>
                <a:sym typeface="Raleway"/>
              </a:rPr>
              <a:t>Training the machine learning model</a:t>
            </a:r>
            <a:endParaRPr sz="4374">
              <a:solidFill>
                <a:schemeClr val="dk1"/>
              </a:solidFill>
              <a:latin typeface="Calibri"/>
              <a:ea typeface="Calibri"/>
              <a:cs typeface="Calibri"/>
              <a:sym typeface="Calibri"/>
            </a:endParaRPr>
          </a:p>
        </p:txBody>
      </p:sp>
      <p:sp>
        <p:nvSpPr>
          <p:cNvPr id="118" name="Google Shape;118;p10"/>
          <p:cNvSpPr/>
          <p:nvPr/>
        </p:nvSpPr>
        <p:spPr>
          <a:xfrm>
            <a:off x="2037993" y="2710696"/>
            <a:ext cx="5006221" cy="710803"/>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After data preprocessing, the model is trained using a machine learning algorithm.</a:t>
            </a:r>
            <a:endParaRPr sz="1750">
              <a:solidFill>
                <a:schemeClr val="dk1"/>
              </a:solidFill>
              <a:latin typeface="Calibri"/>
              <a:ea typeface="Calibri"/>
              <a:cs typeface="Calibri"/>
              <a:sym typeface="Calibri"/>
            </a:endParaRPr>
          </a:p>
        </p:txBody>
      </p:sp>
      <p:sp>
        <p:nvSpPr>
          <p:cNvPr id="119" name="Google Shape;119;p10"/>
          <p:cNvSpPr/>
          <p:nvPr/>
        </p:nvSpPr>
        <p:spPr>
          <a:xfrm>
            <a:off x="2037993" y="3621405"/>
            <a:ext cx="5006221" cy="710803"/>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Various techniques, such as regression or decision trees, may be applied.</a:t>
            </a:r>
            <a:endParaRPr sz="1750">
              <a:solidFill>
                <a:schemeClr val="dk1"/>
              </a:solidFill>
              <a:latin typeface="Calibri"/>
              <a:ea typeface="Calibri"/>
              <a:cs typeface="Calibri"/>
              <a:sym typeface="Calibri"/>
            </a:endParaRPr>
          </a:p>
        </p:txBody>
      </p:sp>
      <p:pic>
        <p:nvPicPr>
          <p:cNvPr descr="preencoded.png" id="120" name="Google Shape;120;p10"/>
          <p:cNvPicPr preferRelativeResize="0"/>
          <p:nvPr/>
        </p:nvPicPr>
        <p:blipFill rotWithShape="1">
          <a:blip r:embed="rId3">
            <a:alphaModFix/>
          </a:blip>
          <a:srcRect b="0" l="0" r="0" t="0"/>
          <a:stretch/>
        </p:blipFill>
        <p:spPr>
          <a:xfrm>
            <a:off x="7593806" y="2760702"/>
            <a:ext cx="5006221" cy="37358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1"/>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
          <p:cNvSpPr/>
          <p:nvPr/>
        </p:nvSpPr>
        <p:spPr>
          <a:xfrm>
            <a:off x="0" y="0"/>
            <a:ext cx="14630400" cy="8229600"/>
          </a:xfrm>
          <a:prstGeom prst="rect">
            <a:avLst/>
          </a:prstGeom>
          <a:solidFill>
            <a:srgbClr val="FFFFFF">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a:off x="2037993" y="1962626"/>
            <a:ext cx="7109460"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B1B27"/>
              </a:buClr>
              <a:buSzPts val="4374"/>
              <a:buFont typeface="Raleway"/>
              <a:buNone/>
            </a:pPr>
            <a:r>
              <a:rPr lang="en-US" sz="4374">
                <a:solidFill>
                  <a:srgbClr val="1B1B27"/>
                </a:solidFill>
                <a:latin typeface="Raleway"/>
                <a:ea typeface="Raleway"/>
                <a:cs typeface="Raleway"/>
                <a:sym typeface="Raleway"/>
              </a:rPr>
              <a:t>Model Performance Metrics</a:t>
            </a:r>
            <a:endParaRPr sz="4374">
              <a:solidFill>
                <a:schemeClr val="dk1"/>
              </a:solidFill>
              <a:latin typeface="Calibri"/>
              <a:ea typeface="Calibri"/>
              <a:cs typeface="Calibri"/>
              <a:sym typeface="Calibri"/>
            </a:endParaRPr>
          </a:p>
        </p:txBody>
      </p:sp>
      <p:sp>
        <p:nvSpPr>
          <p:cNvPr id="129" name="Google Shape;129;p11"/>
          <p:cNvSpPr/>
          <p:nvPr/>
        </p:nvSpPr>
        <p:spPr>
          <a:xfrm>
            <a:off x="2037993" y="3101340"/>
            <a:ext cx="10554414"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After training the machine learning model, it's essential to evaluate its performance using various metrics such as accuracy, precision, recall, and F1 score. These metrics provide insights into how well the model is performing and its ability to make accurate predictions.</a:t>
            </a:r>
            <a:endParaRPr sz="1750">
              <a:solidFill>
                <a:schemeClr val="dk1"/>
              </a:solidFill>
              <a:latin typeface="Calibri"/>
              <a:ea typeface="Calibri"/>
              <a:cs typeface="Calibri"/>
              <a:sym typeface="Calibri"/>
            </a:endParaRPr>
          </a:p>
        </p:txBody>
      </p:sp>
      <p:sp>
        <p:nvSpPr>
          <p:cNvPr id="130" name="Google Shape;130;p11"/>
          <p:cNvSpPr/>
          <p:nvPr/>
        </p:nvSpPr>
        <p:spPr>
          <a:xfrm>
            <a:off x="2037993" y="4417457"/>
            <a:ext cx="10554414" cy="710803"/>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Understanding the model's performance helps in identifying areas for improvement and ensures that the predictions are reliable and effective in real-world scenarios.</a:t>
            </a:r>
            <a:endParaRPr sz="1750">
              <a:solidFill>
                <a:schemeClr val="dk1"/>
              </a:solidFill>
              <a:latin typeface="Calibri"/>
              <a:ea typeface="Calibri"/>
              <a:cs typeface="Calibri"/>
              <a:sym typeface="Calibri"/>
            </a:endParaRPr>
          </a:p>
        </p:txBody>
      </p:sp>
      <p:sp>
        <p:nvSpPr>
          <p:cNvPr id="131" name="Google Shape;131;p11"/>
          <p:cNvSpPr/>
          <p:nvPr/>
        </p:nvSpPr>
        <p:spPr>
          <a:xfrm>
            <a:off x="2037993" y="5489258"/>
            <a:ext cx="10554414" cy="66651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3C3939"/>
              </a:buClr>
              <a:buSzPts val="5249"/>
              <a:buFont typeface="Raleway"/>
              <a:buNone/>
            </a:pPr>
            <a:r>
              <a:rPr lang="en-US" sz="5249">
                <a:solidFill>
                  <a:srgbClr val="3C3939"/>
                </a:solidFill>
                <a:latin typeface="Raleway"/>
                <a:ea typeface="Raleway"/>
                <a:cs typeface="Raleway"/>
                <a:sym typeface="Raleway"/>
              </a:rPr>
              <a:t>95%</a:t>
            </a:r>
            <a:endParaRPr sz="5249">
              <a:solidFill>
                <a:schemeClr val="dk1"/>
              </a:solidFill>
              <a:latin typeface="Calibri"/>
              <a:ea typeface="Calibri"/>
              <a:cs typeface="Calibri"/>
              <a:sym typeface="Calibri"/>
            </a:endParaRPr>
          </a:p>
        </p:txBody>
      </p:sp>
      <p:sp>
        <p:nvSpPr>
          <p:cNvPr id="132" name="Google Shape;132;p11"/>
          <p:cNvSpPr/>
          <p:nvPr/>
        </p:nvSpPr>
        <p:spPr>
          <a:xfrm>
            <a:off x="2037993" y="6266855"/>
            <a:ext cx="10554414" cy="355402"/>
          </a:xfrm>
          <a:prstGeom prst="rect">
            <a:avLst/>
          </a:prstGeom>
          <a:noFill/>
          <a:ln>
            <a:noFill/>
          </a:ln>
        </p:spPr>
        <p:txBody>
          <a:bodyPr anchorCtr="0" anchor="t" bIns="45700" lIns="91425" spcFirstLastPara="1" rIns="91425" wrap="square" tIns="45700">
            <a:noAutofit/>
          </a:bodyPr>
          <a:lstStyle/>
          <a:p>
            <a:pPr indent="0" lvl="0" marL="0" marR="0" rtl="0" algn="ctr">
              <a:lnSpc>
                <a:spcPct val="159942"/>
              </a:lnSpc>
              <a:spcBef>
                <a:spcPts val="0"/>
              </a:spcBef>
              <a:spcAft>
                <a:spcPts val="0"/>
              </a:spcAft>
              <a:buClr>
                <a:schemeClr val="dk1"/>
              </a:buClr>
              <a:buSzPts val="1750"/>
              <a:buFont typeface="Calibri"/>
              <a:buNone/>
            </a:pPr>
            <a:r>
              <a:t/>
            </a:r>
            <a:endParaRPr sz="175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